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1" r:id="rId1"/>
  </p:sldMasterIdLst>
  <p:sldIdLst>
    <p:sldId id="256" r:id="rId2"/>
    <p:sldId id="266" r:id="rId3"/>
    <p:sldId id="259" r:id="rId4"/>
    <p:sldId id="260" r:id="rId5"/>
    <p:sldId id="258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E7FF"/>
    <a:srgbClr val="5593A0"/>
    <a:srgbClr val="8E819B"/>
    <a:srgbClr val="409981"/>
    <a:srgbClr val="48BE5B"/>
    <a:srgbClr val="41A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928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76909764303433"/>
          <c:y val="0.000354373154142072"/>
          <c:w val="0.888184638173909"/>
          <c:h val="0.95318328116392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25462962962963"/>
                  <c:y val="-0.05343019622547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Asian/Indian</c:v>
                </c:pt>
                <c:pt idx="1">
                  <c:v>African American</c:v>
                </c:pt>
                <c:pt idx="2">
                  <c:v>Pacific Islander</c:v>
                </c:pt>
                <c:pt idx="3">
                  <c:v>Hispanic</c:v>
                </c:pt>
                <c:pt idx="4">
                  <c:v>White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15.0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Responses</a:t>
            </a:r>
            <a:r>
              <a:rPr lang="en-US" sz="1400" baseline="0" dirty="0" smtClean="0"/>
              <a:t> Regarding Visits to the Library</a:t>
            </a:r>
            <a:endParaRPr lang="en-US" sz="1400" dirty="0"/>
          </a:p>
        </c:rich>
      </c:tx>
      <c:layout>
        <c:manualLayout>
          <c:xMode val="edge"/>
          <c:yMode val="edge"/>
          <c:x val="0.280102636849132"/>
          <c:y val="0.133589611184424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1x per week</c:v>
                </c:pt>
                <c:pt idx="1">
                  <c:v>Every other week</c:v>
                </c:pt>
                <c:pt idx="2">
                  <c:v>1x per month</c:v>
                </c:pt>
                <c:pt idx="3">
                  <c:v>On occasion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5.0</c:v>
                </c:pt>
                <c:pt idx="1">
                  <c:v>3.0</c:v>
                </c:pt>
                <c:pt idx="2">
                  <c:v>2.0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113160"/>
        <c:axId val="2112576312"/>
      </c:barChart>
      <c:catAx>
        <c:axId val="21421131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12576312"/>
        <c:crosses val="autoZero"/>
        <c:auto val="1"/>
        <c:lblAlgn val="ctr"/>
        <c:lblOffset val="100"/>
        <c:noMultiLvlLbl val="0"/>
      </c:catAx>
      <c:valAx>
        <c:axId val="21125763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42113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0.17857</cdr:x>
      <cdr:y>0.03571</cdr:y>
    </cdr:from>
    <cdr:to>
      <cdr:x>0.8244</cdr:x>
      <cdr:y>0.21429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979714" y="114300"/>
          <a:ext cx="354330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0.14583</cdr:x>
      <cdr:y>0.03571</cdr:y>
    </cdr:from>
    <cdr:to>
      <cdr:x>0.85417</cdr:x>
      <cdr:y>0.17857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800100" y="114300"/>
          <a:ext cx="3886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0.02873</cdr:x>
      <cdr:y>0.11834</cdr:y>
    </cdr:from>
    <cdr:to>
      <cdr:x>1</cdr:x>
      <cdr:y>0.22992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140575" y="749728"/>
          <a:ext cx="4752411" cy="706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chemeClr val="accent4">
                  <a:lumMod val="60000"/>
                  <a:lumOff val="40000"/>
                </a:schemeClr>
              </a:solidFill>
            </a:rPr>
            <a:t>Ethnicities of Mrs. </a:t>
          </a:r>
          <a:r>
            <a:rPr lang="en-US" sz="1800" b="1" dirty="0" err="1">
              <a:solidFill>
                <a:schemeClr val="accent4">
                  <a:lumMod val="60000"/>
                  <a:lumOff val="40000"/>
                </a:schemeClr>
              </a:solidFill>
            </a:rPr>
            <a:t>Sheeley's</a:t>
          </a:r>
          <a:r>
            <a:rPr lang="en-US" sz="1800" b="1" dirty="0">
              <a:solidFill>
                <a:schemeClr val="accent4">
                  <a:lumMod val="60000"/>
                  <a:lumOff val="40000"/>
                </a:schemeClr>
              </a:solidFill>
            </a:rPr>
            <a:t> AM and PM Kindergarten</a:t>
          </a:r>
          <a:r>
            <a:rPr lang="en-US" sz="1800" b="1" baseline="0" dirty="0">
              <a:solidFill>
                <a:schemeClr val="accent4">
                  <a:lumMod val="60000"/>
                  <a:lumOff val="40000"/>
                </a:schemeClr>
              </a:solidFill>
            </a:rPr>
            <a:t> Students</a:t>
          </a:r>
          <a:endParaRPr lang="en-US" sz="1800" b="1" dirty="0">
            <a:solidFill>
              <a:schemeClr val="accent4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0.15078</cdr:x>
      <cdr:y>0.69783</cdr:y>
    </cdr:from>
    <cdr:to>
      <cdr:x>0.23411</cdr:x>
      <cdr:y>0.80497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737749" y="4420870"/>
          <a:ext cx="407732" cy="678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3%</a:t>
          </a:r>
        </a:p>
      </cdr:txBody>
    </cdr:sp>
  </cdr:relSizeAnchor>
  <cdr:relSizeAnchor xmlns:cdr="http://schemas.openxmlformats.org/drawingml/2006/chartDrawing">
    <cdr:from>
      <cdr:x>0.38132</cdr:x>
      <cdr:y>0.79937</cdr:y>
    </cdr:from>
    <cdr:to>
      <cdr:x>0.46465</cdr:x>
      <cdr:y>0.90651</cdr:y>
    </cdr:to>
    <cdr:sp macro="" textlink="">
      <cdr:nvSpPr>
        <cdr:cNvPr id="6" name="Text Box 5"/>
        <cdr:cNvSpPr txBox="1"/>
      </cdr:nvSpPr>
      <cdr:spPr>
        <a:xfrm xmlns:a="http://schemas.openxmlformats.org/drawingml/2006/main">
          <a:off x="1865816" y="5064099"/>
          <a:ext cx="407733" cy="678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3%</a:t>
          </a:r>
        </a:p>
      </cdr:txBody>
    </cdr:sp>
  </cdr:relSizeAnchor>
  <cdr:relSizeAnchor xmlns:cdr="http://schemas.openxmlformats.org/drawingml/2006/chartDrawing">
    <cdr:from>
      <cdr:x>0.58669</cdr:x>
      <cdr:y>0.75346</cdr:y>
    </cdr:from>
    <cdr:to>
      <cdr:x>0.67003</cdr:x>
      <cdr:y>0.8606</cdr:y>
    </cdr:to>
    <cdr:sp macro="" textlink="">
      <cdr:nvSpPr>
        <cdr:cNvPr id="7" name="Text Box 6"/>
        <cdr:cNvSpPr txBox="1"/>
      </cdr:nvSpPr>
      <cdr:spPr>
        <a:xfrm xmlns:a="http://schemas.openxmlformats.org/drawingml/2006/main">
          <a:off x="2870670" y="4773251"/>
          <a:ext cx="407781" cy="678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3%</a:t>
          </a:r>
        </a:p>
      </cdr:txBody>
    </cdr:sp>
  </cdr:relSizeAnchor>
  <cdr:relSizeAnchor xmlns:cdr="http://schemas.openxmlformats.org/drawingml/2006/chartDrawing">
    <cdr:from>
      <cdr:x>0.60417</cdr:x>
      <cdr:y>0.37509</cdr:y>
    </cdr:from>
    <cdr:to>
      <cdr:x>0.70833</cdr:x>
      <cdr:y>0.48224</cdr:y>
    </cdr:to>
    <cdr:sp macro="" textlink="">
      <cdr:nvSpPr>
        <cdr:cNvPr id="8" name="Text Box 7"/>
        <cdr:cNvSpPr txBox="1"/>
      </cdr:nvSpPr>
      <cdr:spPr>
        <a:xfrm xmlns:a="http://schemas.openxmlformats.org/drawingml/2006/main">
          <a:off x="2956195" y="2376255"/>
          <a:ext cx="509654" cy="678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47%</a:t>
          </a:r>
        </a:p>
      </cdr:txBody>
    </cdr:sp>
  </cdr:relSizeAnchor>
  <cdr:relSizeAnchor xmlns:cdr="http://schemas.openxmlformats.org/drawingml/2006/chartDrawing">
    <cdr:from>
      <cdr:x>0.18754</cdr:x>
      <cdr:y>0.38407</cdr:y>
    </cdr:from>
    <cdr:to>
      <cdr:x>0.29171</cdr:x>
      <cdr:y>0.49122</cdr:y>
    </cdr:to>
    <cdr:sp macro="" textlink="">
      <cdr:nvSpPr>
        <cdr:cNvPr id="9" name="Text Box 8"/>
        <cdr:cNvSpPr txBox="1"/>
      </cdr:nvSpPr>
      <cdr:spPr>
        <a:xfrm xmlns:a="http://schemas.openxmlformats.org/drawingml/2006/main">
          <a:off x="917608" y="2433119"/>
          <a:ext cx="509703" cy="678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44%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12/2/12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12/2/12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C3EB-42FB-4C38-8CAE-7A1293B83421}" type="datetime1">
              <a:rPr lang="en-US" smtClean="0"/>
              <a:pPr/>
              <a:t>12/2/12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C3EB-42FB-4C38-8CAE-7A1293B83421}" type="datetime1">
              <a:rPr lang="en-US" smtClean="0"/>
              <a:pPr/>
              <a:t>12/2/12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10FC3EB-42FB-4C38-8CAE-7A1293B83421}" type="datetime1">
              <a:rPr lang="en-US" smtClean="0"/>
              <a:pPr/>
              <a:t>12/2/12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12/2/12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12/2/12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12/2/12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12/2/12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12/2/12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10FC3EB-42FB-4C38-8CAE-7A1293B83421}" type="datetime1">
              <a:rPr lang="en-US" smtClean="0"/>
              <a:pPr/>
              <a:t>12/2/12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rveymonkey.com/s/P7M2CL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534" y="5348660"/>
            <a:ext cx="8973466" cy="14294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Lucida Calligraphy"/>
                <a:cs typeface="Lucida Calligraphy"/>
              </a:rPr>
              <a:t>Night at the Library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80E7FF"/>
                </a:solidFill>
              </a:rPr>
              <a:t>Family Engagement Project by Jenna Rizzi</a:t>
            </a:r>
            <a:endParaRPr lang="en-US" sz="2800" dirty="0">
              <a:solidFill>
                <a:srgbClr val="80E7FF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330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06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537" y="381000"/>
            <a:ext cx="8161201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Refinements for Future </a:t>
            </a:r>
            <a:r>
              <a:rPr lang="en-US" dirty="0"/>
              <a:t>E</a:t>
            </a:r>
            <a:r>
              <a:rPr lang="en-US" dirty="0" smtClean="0"/>
              <a:t>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941" y="1976687"/>
            <a:ext cx="7862393" cy="454051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80E7FF"/>
                </a:solidFill>
              </a:rPr>
              <a:t>For future Library Night events I would consider a few </a:t>
            </a:r>
            <a:r>
              <a:rPr lang="en-US" dirty="0" smtClean="0">
                <a:solidFill>
                  <a:srgbClr val="80E7FF"/>
                </a:solidFill>
              </a:rPr>
              <a:t>refinements: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would consider having more literature for the parents on hand.  I had the key information that I wanted parents to know in the program, but offering extra literature and pamphlets would be a nice idea.  </a:t>
            </a:r>
            <a:endParaRPr lang="en-US" dirty="0" smtClean="0"/>
          </a:p>
          <a:p>
            <a:pPr lvl="1"/>
            <a:r>
              <a:rPr lang="en-US" dirty="0" smtClean="0"/>
              <a:t>Also </a:t>
            </a:r>
            <a:r>
              <a:rPr lang="en-US" dirty="0"/>
              <a:t>depending on the size of the library, it may be wise to limit the number of people to the student and their parent(s).  While I enjoyed inviting all of the families, siblings included, I found that the younger siblings could be a bit distracting.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survey had brought to my attention that perhaps seven o’clock is a late start time for young children. </a:t>
            </a:r>
            <a:r>
              <a:rPr lang="en-US" dirty="0"/>
              <a:t>One parent mentioned their child’s bedtime is 7:30 so perhaps 7:00 is a late </a:t>
            </a:r>
            <a:r>
              <a:rPr lang="en-US" dirty="0" smtClean="0"/>
              <a:t>start.  </a:t>
            </a:r>
            <a:r>
              <a:rPr lang="en-US" dirty="0" smtClean="0"/>
              <a:t>I </a:t>
            </a:r>
            <a:r>
              <a:rPr lang="en-US" dirty="0"/>
              <a:t>chose seven o’clock so that parents would be home from work in time. Keeping this suggestion in mind, for the next library night I would probably have it begin at six thirty or six forty five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7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61" y="2193589"/>
            <a:ext cx="8366631" cy="3639670"/>
          </a:xfrm>
        </p:spPr>
        <p:txBody>
          <a:bodyPr/>
          <a:lstStyle/>
          <a:p>
            <a:r>
              <a:rPr lang="en-US" dirty="0" smtClean="0"/>
              <a:t>This night is designed to engage </a:t>
            </a:r>
            <a:r>
              <a:rPr lang="en-US" dirty="0"/>
              <a:t>both parents and students in a way that establishes positive parent collaboration and increases student </a:t>
            </a:r>
            <a:r>
              <a:rPr lang="en-US" dirty="0" smtClean="0"/>
              <a:t>achievement.  </a:t>
            </a:r>
          </a:p>
          <a:p>
            <a:r>
              <a:rPr lang="en-US" dirty="0" smtClean="0">
                <a:solidFill>
                  <a:srgbClr val="80E7FF"/>
                </a:solidFill>
              </a:rPr>
              <a:t>Night at the Library </a:t>
            </a:r>
            <a:r>
              <a:rPr lang="en-US" dirty="0" smtClean="0"/>
              <a:t>is a </a:t>
            </a:r>
            <a:r>
              <a:rPr lang="en-US" dirty="0" smtClean="0">
                <a:solidFill>
                  <a:srgbClr val="80E7FF"/>
                </a:solidFill>
              </a:rPr>
              <a:t>home-school-community connection </a:t>
            </a:r>
            <a:r>
              <a:rPr lang="en-US" dirty="0" smtClean="0"/>
              <a:t>in which children and parents are acquainted with the public library of Montgomery Township, Mary Jacobs Library</a:t>
            </a:r>
            <a:r>
              <a:rPr lang="en-US" dirty="0" smtClean="0">
                <a:solidFill>
                  <a:srgbClr val="80E7FF"/>
                </a:solidFill>
              </a:rPr>
              <a:t>.  </a:t>
            </a:r>
            <a:endParaRPr lang="en-US" dirty="0">
              <a:solidFill>
                <a:srgbClr val="80E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3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537" y="2084293"/>
            <a:ext cx="8441334" cy="447025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Instilling a passion for reading and the desire to learn from books is imperative in order for students to be good readers.  </a:t>
            </a:r>
            <a:r>
              <a:rPr lang="en-US" dirty="0">
                <a:solidFill>
                  <a:srgbClr val="80E7FF"/>
                </a:solidFill>
              </a:rPr>
              <a:t>According to </a:t>
            </a:r>
            <a:r>
              <a:rPr lang="en-US" i="1" dirty="0">
                <a:solidFill>
                  <a:srgbClr val="80E7FF"/>
                </a:solidFill>
              </a:rPr>
              <a:t>Making Meaning</a:t>
            </a:r>
            <a:r>
              <a:rPr lang="en-US" dirty="0">
                <a:solidFill>
                  <a:srgbClr val="80E7FF"/>
                </a:solidFill>
              </a:rPr>
              <a:t> (Grade K), students are encouraged to make weekly visits to a library to get immersed in literature. </a:t>
            </a:r>
            <a:r>
              <a:rPr lang="en-US" dirty="0"/>
              <a:t>It is no doubt that when students are immersed in literature, they are better readers and writers and boost their vocabularies (vi).  I believe that good readers are also better learners.  It is critical to immerse young students in literature to get their interest sparked, </a:t>
            </a:r>
            <a:r>
              <a:rPr lang="en-US" dirty="0">
                <a:solidFill>
                  <a:srgbClr val="FFFFFF"/>
                </a:solidFill>
              </a:rPr>
              <a:t>“</a:t>
            </a:r>
            <a:r>
              <a:rPr lang="en-US" dirty="0">
                <a:solidFill>
                  <a:srgbClr val="80E7FF"/>
                </a:solidFill>
              </a:rPr>
              <a:t>hooked on </a:t>
            </a:r>
            <a:r>
              <a:rPr lang="en-US" dirty="0" smtClean="0">
                <a:solidFill>
                  <a:srgbClr val="80E7FF"/>
                </a:solidFill>
              </a:rPr>
              <a:t>books</a:t>
            </a:r>
            <a:r>
              <a:rPr lang="en-US" dirty="0">
                <a:solidFill>
                  <a:srgbClr val="FFFFFF"/>
                </a:solidFill>
              </a:rPr>
              <a:t>.</a:t>
            </a:r>
            <a:r>
              <a:rPr lang="en-US" dirty="0" smtClean="0">
                <a:solidFill>
                  <a:srgbClr val="FFFFFF"/>
                </a:solidFill>
              </a:rPr>
              <a:t>”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/>
              <a:t>It is important to show young students that there are so many kinds of literature on virtually millions of topics. There is a book for everyone.  As an avid goer to three different public libraries, </a:t>
            </a:r>
            <a:r>
              <a:rPr lang="en-US" dirty="0" smtClean="0">
                <a:solidFill>
                  <a:srgbClr val="80E7FF"/>
                </a:solidFill>
              </a:rPr>
              <a:t>I believe that checking out books from the library is a truly enriching and educational experience.  </a:t>
            </a:r>
            <a:r>
              <a:rPr lang="en-US" dirty="0" smtClean="0"/>
              <a:t>It is so exciting to check out a book that I cannot wait to read. I hope to instill this passion in my students.  For my Kindergarteners, I hope they understand that learning to read is a challenging, exhilarating, and sometimes, frustrating process, but that it is worthwhile and valuable.  Being immersed in literature and getting excited about books surely eases this process and promotes life-long learning.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8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-232490"/>
            <a:ext cx="7543800" cy="1371600"/>
          </a:xfrm>
        </p:spPr>
        <p:txBody>
          <a:bodyPr/>
          <a:lstStyle/>
          <a:p>
            <a:r>
              <a:rPr lang="en-US" dirty="0" smtClean="0"/>
              <a:t>Class Demographics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96542403"/>
              </p:ext>
            </p:extLst>
          </p:nvPr>
        </p:nvGraphicFramePr>
        <p:xfrm>
          <a:off x="4251014" y="578894"/>
          <a:ext cx="4892986" cy="633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6755" y="933697"/>
            <a:ext cx="4407422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dirty="0"/>
              <a:t>Mrs. </a:t>
            </a:r>
            <a:r>
              <a:rPr lang="en-US" dirty="0" err="1"/>
              <a:t>Sheeley’s</a:t>
            </a:r>
            <a:r>
              <a:rPr lang="en-US" dirty="0"/>
              <a:t> AM and PM class consists of </a:t>
            </a:r>
            <a:r>
              <a:rPr lang="en-US" dirty="0">
                <a:solidFill>
                  <a:srgbClr val="80E7FF"/>
                </a:solidFill>
              </a:rPr>
              <a:t>thirty-four students </a:t>
            </a:r>
            <a:r>
              <a:rPr lang="en-US" dirty="0"/>
              <a:t>in </a:t>
            </a:r>
            <a:r>
              <a:rPr lang="en-US" dirty="0" smtClean="0"/>
              <a:t>total</a:t>
            </a:r>
            <a:r>
              <a:rPr lang="en-US" dirty="0"/>
              <a:t>: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80E7FF"/>
                </a:solidFill>
              </a:rPr>
              <a:t>fifteen females, nineteen males</a:t>
            </a:r>
            <a:endParaRPr lang="en-US" dirty="0">
              <a:solidFill>
                <a:srgbClr val="80E7FF"/>
              </a:solidFill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Mrs</a:t>
            </a:r>
            <a:r>
              <a:rPr lang="en-US" dirty="0"/>
              <a:t>. </a:t>
            </a:r>
            <a:r>
              <a:rPr lang="en-US" dirty="0" err="1"/>
              <a:t>Sheeley’s</a:t>
            </a:r>
            <a:r>
              <a:rPr lang="en-US" dirty="0"/>
              <a:t> students come from a variety of backgrounds and the ethnicities of the students are extremely </a:t>
            </a:r>
            <a:r>
              <a:rPr lang="en-US" dirty="0" smtClean="0"/>
              <a:t>diverse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80E7FF"/>
                </a:solidFill>
              </a:rPr>
              <a:t>approximately </a:t>
            </a:r>
            <a:r>
              <a:rPr lang="en-US" dirty="0">
                <a:solidFill>
                  <a:srgbClr val="80E7FF"/>
                </a:solidFill>
              </a:rPr>
              <a:t>twelve different </a:t>
            </a:r>
            <a:r>
              <a:rPr lang="en-US" dirty="0" smtClean="0">
                <a:solidFill>
                  <a:srgbClr val="80E7FF"/>
                </a:solidFill>
              </a:rPr>
              <a:t>languages spoken </a:t>
            </a:r>
            <a:r>
              <a:rPr lang="en-US" dirty="0">
                <a:solidFill>
                  <a:srgbClr val="80E7FF"/>
                </a:solidFill>
              </a:rPr>
              <a:t>at </a:t>
            </a:r>
            <a:r>
              <a:rPr lang="en-US" dirty="0" smtClean="0">
                <a:solidFill>
                  <a:srgbClr val="80E7FF"/>
                </a:solidFill>
              </a:rPr>
              <a:t>home</a:t>
            </a:r>
            <a:endParaRPr lang="en-US" dirty="0">
              <a:solidFill>
                <a:srgbClr val="80E7FF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80E7FF"/>
                </a:solidFill>
              </a:rPr>
              <a:t>t</a:t>
            </a:r>
            <a:r>
              <a:rPr lang="en-US" dirty="0" smtClean="0">
                <a:solidFill>
                  <a:srgbClr val="80E7FF"/>
                </a:solidFill>
              </a:rPr>
              <a:t>hree </a:t>
            </a:r>
            <a:r>
              <a:rPr lang="en-US" dirty="0">
                <a:solidFill>
                  <a:srgbClr val="80E7FF"/>
                </a:solidFill>
              </a:rPr>
              <a:t>of her students have moved to the </a:t>
            </a:r>
            <a:r>
              <a:rPr lang="en-US" dirty="0" smtClean="0">
                <a:solidFill>
                  <a:srgbClr val="80E7FF"/>
                </a:solidFill>
              </a:rPr>
              <a:t>US within </a:t>
            </a:r>
            <a:r>
              <a:rPr lang="en-US" dirty="0">
                <a:solidFill>
                  <a:srgbClr val="80E7FF"/>
                </a:solidFill>
              </a:rPr>
              <a:t>the past year </a:t>
            </a:r>
            <a:endParaRPr lang="en-US" dirty="0" smtClean="0">
              <a:solidFill>
                <a:srgbClr val="80E7FF"/>
              </a:solidFill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I </a:t>
            </a:r>
            <a:r>
              <a:rPr lang="en-US" dirty="0"/>
              <a:t>would estimate students in Mrs. </a:t>
            </a:r>
            <a:r>
              <a:rPr lang="en-US" dirty="0" err="1"/>
              <a:t>Sheeley’s</a:t>
            </a:r>
            <a:r>
              <a:rPr lang="en-US" dirty="0"/>
              <a:t> class come from families of</a:t>
            </a:r>
            <a:r>
              <a:rPr lang="en-US" dirty="0">
                <a:solidFill>
                  <a:srgbClr val="80E7FF"/>
                </a:solidFill>
              </a:rPr>
              <a:t> middle to high SES. </a:t>
            </a:r>
            <a:endParaRPr lang="en-US" dirty="0" smtClean="0">
              <a:solidFill>
                <a:srgbClr val="80E7FF"/>
              </a:solidFill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I </a:t>
            </a:r>
            <a:r>
              <a:rPr lang="en-US" dirty="0"/>
              <a:t>would estimate that most of the students’ parents have a college degree.  </a:t>
            </a:r>
            <a:endParaRPr lang="en-US" dirty="0" smtClean="0"/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Mrs</a:t>
            </a:r>
            <a:r>
              <a:rPr lang="en-US" dirty="0"/>
              <a:t>. </a:t>
            </a:r>
            <a:r>
              <a:rPr lang="en-US" dirty="0" err="1"/>
              <a:t>Sheeley</a:t>
            </a:r>
            <a:r>
              <a:rPr lang="en-US" dirty="0"/>
              <a:t> describes Montgomery SES as “</a:t>
            </a:r>
            <a:r>
              <a:rPr lang="en-US" dirty="0">
                <a:solidFill>
                  <a:srgbClr val="80E7FF"/>
                </a:solidFill>
              </a:rPr>
              <a:t>international </a:t>
            </a:r>
            <a:r>
              <a:rPr lang="en-US" dirty="0" smtClean="0">
                <a:solidFill>
                  <a:srgbClr val="80E7FF"/>
                </a:solidFill>
              </a:rPr>
              <a:t>money</a:t>
            </a:r>
            <a:r>
              <a:rPr lang="en-US" dirty="0" smtClean="0"/>
              <a:t>.”  </a:t>
            </a:r>
            <a:r>
              <a:rPr lang="en-US" dirty="0"/>
              <a:t>Montgomery, Skillman, Rocky Hill and Princeton have very high taxes and are all expensive places to live in New Jersey. </a:t>
            </a:r>
          </a:p>
        </p:txBody>
      </p:sp>
    </p:spTree>
    <p:extLst>
      <p:ext uri="{BB962C8B-B14F-4D97-AF65-F5344CB8AC3E}">
        <p14:creationId xmlns:p14="http://schemas.microsoft.com/office/powerpoint/2010/main" val="305412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-160545"/>
            <a:ext cx="7543800" cy="13716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80" y="1211055"/>
            <a:ext cx="8814843" cy="54368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Prior </a:t>
            </a:r>
            <a:r>
              <a:rPr lang="en-US" dirty="0">
                <a:solidFill>
                  <a:srgbClr val="FFFFFF"/>
                </a:solidFill>
              </a:rPr>
              <a:t>to planning this event, I had informally assessed the need for an event like Night at the Library.  After talking to many parents at Open House and Back to School Night, I realized that many of the families were new to the area and were probably unfamiliar with the library.  For many of the parents I met, their Kindergartener is their first child and I considered that perhaps the parents are not aware of how enriching the library is for young students.  I later asked students if they go to the public library with their parents.  Approximately ten out of the thirty-four students had mentioned that they have been there.  I strongly believe that this event will engage students and parents from all backgrounds in reading as well as the community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r>
              <a:rPr lang="en-US" dirty="0" smtClean="0"/>
              <a:t>From my findings, I devised these main objectives:</a:t>
            </a:r>
          </a:p>
          <a:p>
            <a:pPr lvl="1">
              <a:buFont typeface="+mj-lt"/>
              <a:buAutoNum type="arabicPeriod"/>
            </a:pPr>
            <a:r>
              <a:rPr lang="en-US" sz="2200" b="1" dirty="0" smtClean="0">
                <a:solidFill>
                  <a:srgbClr val="80E7FF"/>
                </a:solidFill>
              </a:rPr>
              <a:t>Parents </a:t>
            </a:r>
            <a:r>
              <a:rPr lang="en-US" sz="2200" b="1" dirty="0">
                <a:solidFill>
                  <a:srgbClr val="80E7FF"/>
                </a:solidFill>
              </a:rPr>
              <a:t>and students will view frequent visits to the library as worthwhile because reading is important and </a:t>
            </a:r>
            <a:r>
              <a:rPr lang="en-US" sz="2200" b="1" dirty="0" smtClean="0">
                <a:solidFill>
                  <a:srgbClr val="80E7FF"/>
                </a:solidFill>
              </a:rPr>
              <a:t>exciting</a:t>
            </a:r>
            <a:endParaRPr lang="en-US" sz="2200" b="1" dirty="0">
              <a:solidFill>
                <a:srgbClr val="80E7FF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en-US" sz="2200" b="1" dirty="0" smtClean="0">
                <a:solidFill>
                  <a:srgbClr val="80E7FF"/>
                </a:solidFill>
              </a:rPr>
              <a:t>Parents </a:t>
            </a:r>
            <a:r>
              <a:rPr lang="en-US" sz="2200" b="1" dirty="0">
                <a:solidFill>
                  <a:srgbClr val="80E7FF"/>
                </a:solidFill>
              </a:rPr>
              <a:t>and students will get acquainted to the Mary Jacobs </a:t>
            </a:r>
            <a:r>
              <a:rPr lang="en-US" sz="2200" b="1" dirty="0" smtClean="0">
                <a:solidFill>
                  <a:srgbClr val="80E7FF"/>
                </a:solidFill>
              </a:rPr>
              <a:t>Library </a:t>
            </a:r>
            <a:r>
              <a:rPr lang="en-US" sz="2200" b="1" dirty="0">
                <a:solidFill>
                  <a:srgbClr val="80E7FF"/>
                </a:solidFill>
              </a:rPr>
              <a:t>and obtain a library card membership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0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-141872"/>
            <a:ext cx="75438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About Night at the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5" y="1099011"/>
            <a:ext cx="8668388" cy="15340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E7FF"/>
                </a:solidFill>
              </a:rPr>
              <a:t>This </a:t>
            </a:r>
            <a:r>
              <a:rPr lang="en-US" dirty="0">
                <a:solidFill>
                  <a:srgbClr val="80E7FF"/>
                </a:solidFill>
              </a:rPr>
              <a:t>night </a:t>
            </a:r>
            <a:r>
              <a:rPr lang="en-US" dirty="0" smtClean="0">
                <a:solidFill>
                  <a:srgbClr val="80E7FF"/>
                </a:solidFill>
              </a:rPr>
              <a:t>took </a:t>
            </a:r>
            <a:r>
              <a:rPr lang="en-US" dirty="0">
                <a:solidFill>
                  <a:srgbClr val="80E7FF"/>
                </a:solidFill>
              </a:rPr>
              <a:t>place at the Montgomery public library: Mary Jacobs Library located at 64 Washington Street, Rocky Hill, NJ 08553. </a:t>
            </a:r>
            <a:r>
              <a:rPr lang="en-US" dirty="0" smtClean="0">
                <a:solidFill>
                  <a:srgbClr val="80E7FF"/>
                </a:solidFill>
              </a:rPr>
              <a:t>Night </a:t>
            </a:r>
            <a:r>
              <a:rPr lang="en-US" dirty="0">
                <a:solidFill>
                  <a:srgbClr val="80E7FF"/>
                </a:solidFill>
              </a:rPr>
              <a:t>at the Library </a:t>
            </a:r>
            <a:r>
              <a:rPr lang="en-US" dirty="0" smtClean="0">
                <a:solidFill>
                  <a:srgbClr val="80E7FF"/>
                </a:solidFill>
              </a:rPr>
              <a:t>began at </a:t>
            </a:r>
            <a:r>
              <a:rPr lang="en-US" dirty="0">
                <a:solidFill>
                  <a:srgbClr val="80E7FF"/>
                </a:solidFill>
              </a:rPr>
              <a:t>7 pm on Tuesday, October 16, 2012. 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5129" y="2483629"/>
            <a:ext cx="5325470" cy="399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Structure:</a:t>
            </a:r>
            <a:endParaRPr lang="en-US" sz="2400" dirty="0"/>
          </a:p>
          <a:p>
            <a:pPr lvl="1">
              <a:lnSpc>
                <a:spcPct val="120000"/>
              </a:lnSpc>
              <a:buFont typeface="Wingdings" charset="2"/>
              <a:buChar char="v"/>
            </a:pPr>
            <a:r>
              <a:rPr lang="en-US" sz="2400" dirty="0" smtClean="0"/>
              <a:t>Welcome</a:t>
            </a:r>
          </a:p>
          <a:p>
            <a:pPr lvl="1">
              <a:lnSpc>
                <a:spcPct val="120000"/>
              </a:lnSpc>
              <a:buFont typeface="Wingdings" charset="2"/>
              <a:buChar char="v"/>
            </a:pPr>
            <a:r>
              <a:rPr lang="en-US" sz="2400" dirty="0" smtClean="0"/>
              <a:t>Tour by Karen </a:t>
            </a:r>
            <a:r>
              <a:rPr lang="en-US" sz="2400" dirty="0" err="1" smtClean="0"/>
              <a:t>Bilton</a:t>
            </a:r>
            <a:r>
              <a:rPr lang="en-US" sz="2400" dirty="0" smtClean="0"/>
              <a:t>, Children’s Media Specialist</a:t>
            </a:r>
          </a:p>
          <a:p>
            <a:pPr lvl="1">
              <a:lnSpc>
                <a:spcPct val="120000"/>
              </a:lnSpc>
              <a:buFont typeface="Wingdings" charset="2"/>
              <a:buChar char="v"/>
            </a:pPr>
            <a:r>
              <a:rPr lang="en-US" sz="2400" dirty="0" smtClean="0"/>
              <a:t>Readings: </a:t>
            </a:r>
            <a:r>
              <a:rPr lang="en-US" sz="2400" i="1" dirty="0"/>
              <a:t>The Best Book to Read</a:t>
            </a:r>
            <a:r>
              <a:rPr lang="en-US" sz="2400" dirty="0"/>
              <a:t> by Debbie </a:t>
            </a:r>
            <a:r>
              <a:rPr lang="en-US" sz="2400" dirty="0" smtClean="0"/>
              <a:t>Bertram and </a:t>
            </a:r>
            <a:r>
              <a:rPr lang="en-US" sz="2400" i="1" dirty="0"/>
              <a:t>How Rocket Learned to Read</a:t>
            </a:r>
            <a:r>
              <a:rPr lang="en-US" sz="2400" dirty="0"/>
              <a:t> by Tad Hills </a:t>
            </a:r>
            <a:endParaRPr lang="en-US" sz="2400" dirty="0" smtClean="0"/>
          </a:p>
          <a:p>
            <a:pPr lvl="1">
              <a:lnSpc>
                <a:spcPct val="120000"/>
              </a:lnSpc>
              <a:buFont typeface="Wingdings" charset="2"/>
              <a:buChar char="v"/>
            </a:pPr>
            <a:r>
              <a:rPr lang="en-US" sz="2400" dirty="0" smtClean="0"/>
              <a:t>Book checkout and library card memberships</a:t>
            </a:r>
            <a:endParaRPr lang="en-US" sz="2400" dirty="0"/>
          </a:p>
        </p:txBody>
      </p:sp>
      <p:pic>
        <p:nvPicPr>
          <p:cNvPr id="5" name="Picture 4" descr="rizzi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480" y="3417329"/>
            <a:ext cx="4071474" cy="305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4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Recipe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643" y="1771274"/>
            <a:ext cx="7825042" cy="2969154"/>
          </a:xfrm>
        </p:spPr>
        <p:txBody>
          <a:bodyPr>
            <a:normAutofit/>
          </a:bodyPr>
          <a:lstStyle/>
          <a:p>
            <a:r>
              <a:rPr lang="en-US" dirty="0"/>
              <a:t>As an added incentive to attend Ms. </a:t>
            </a:r>
            <a:r>
              <a:rPr lang="en-US" dirty="0" err="1"/>
              <a:t>Rizzi’s</a:t>
            </a:r>
            <a:r>
              <a:rPr lang="en-US" dirty="0"/>
              <a:t> Night at the Library, I </a:t>
            </a:r>
            <a:r>
              <a:rPr lang="en-US" dirty="0" smtClean="0"/>
              <a:t>gave out </a:t>
            </a:r>
            <a:r>
              <a:rPr lang="en-US" dirty="0">
                <a:solidFill>
                  <a:srgbClr val="80E7FF"/>
                </a:solidFill>
              </a:rPr>
              <a:t>Kindergarten Cookbooks </a:t>
            </a:r>
            <a:r>
              <a:rPr lang="en-US" dirty="0"/>
              <a:t>as a gift.  </a:t>
            </a:r>
            <a:endParaRPr lang="en-US" dirty="0" smtClean="0"/>
          </a:p>
          <a:p>
            <a:r>
              <a:rPr lang="en-US" dirty="0" smtClean="0"/>
              <a:t>I had asked </a:t>
            </a:r>
            <a:r>
              <a:rPr lang="en-US" dirty="0"/>
              <a:t>parents and children to work together to come up with their favorite family recipe to submit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parents were asked to submit the recipe for any dish that their child or family loves. The children were then asked to draw a picture of the dish or ingredients.  </a:t>
            </a:r>
          </a:p>
        </p:txBody>
      </p:sp>
      <p:pic>
        <p:nvPicPr>
          <p:cNvPr id="4" name="Picture 3" descr="IMG_09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5" y="4593786"/>
            <a:ext cx="2919357" cy="21895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7751" y="4475341"/>
            <a:ext cx="45901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I compiled these recipes and illustrations into a spiral bound </a:t>
            </a:r>
            <a:r>
              <a:rPr lang="en-US" dirty="0" smtClean="0"/>
              <a:t>cookbook. I </a:t>
            </a:r>
            <a:r>
              <a:rPr lang="en-US" dirty="0"/>
              <a:t>gave these to the families that attended the event.  The Kindergarten Cookbook is a great way to celebrate cultural diversity in the classroom.  I received recipes of all kinds from many different cultures.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8946"/>
            <a:ext cx="7543800" cy="13716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57" y="1400546"/>
            <a:ext cx="8329281" cy="492991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E7FF"/>
                </a:solidFill>
              </a:rPr>
              <a:t>18 families attended, 51 people! </a:t>
            </a:r>
          </a:p>
          <a:p>
            <a:r>
              <a:rPr lang="en-US" dirty="0" smtClean="0"/>
              <a:t>Library staff was wonderful and gave families a complete tour including the library offices, checkout desk, and most exciting for the children, the book drop!</a:t>
            </a:r>
          </a:p>
          <a:p>
            <a:r>
              <a:rPr lang="en-US" dirty="0" smtClean="0"/>
              <a:t>Read </a:t>
            </a:r>
            <a:r>
              <a:rPr lang="en-US" dirty="0" err="1" smtClean="0"/>
              <a:t>Alouds</a:t>
            </a:r>
            <a:r>
              <a:rPr lang="en-US" dirty="0" smtClean="0"/>
              <a:t> and brief address to the parents were well received </a:t>
            </a:r>
          </a:p>
          <a:p>
            <a:r>
              <a:rPr lang="en-US" dirty="0" smtClean="0"/>
              <a:t>I </a:t>
            </a:r>
            <a:r>
              <a:rPr lang="en-US" dirty="0"/>
              <a:t>was so pleased and astonished to find that out of the eighteen families that attended, eleven registered for library cards! One student even signed up for the monthly Lego Club. </a:t>
            </a:r>
            <a:endParaRPr lang="en-US" dirty="0" smtClean="0"/>
          </a:p>
          <a:p>
            <a:r>
              <a:rPr lang="en-US" sz="2400" dirty="0">
                <a:solidFill>
                  <a:srgbClr val="80E7FF"/>
                </a:solidFill>
              </a:rPr>
              <a:t>See survey here: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http://www.surveymonkey.com/s/P7M2CLF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7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4868"/>
            <a:ext cx="7543800" cy="1371600"/>
          </a:xfrm>
        </p:spPr>
        <p:txBody>
          <a:bodyPr/>
          <a:lstStyle/>
          <a:p>
            <a:r>
              <a:rPr lang="en-US" dirty="0" smtClean="0"/>
              <a:t>Results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87" y="1251153"/>
            <a:ext cx="8422659" cy="5275153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>
                <a:solidFill>
                  <a:srgbClr val="80E7FF"/>
                </a:solidFill>
              </a:rPr>
              <a:t>Results of survey responses (10):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Arial"/>
              <a:buChar char="•"/>
            </a:pPr>
            <a:endParaRPr lang="en-US" sz="3300" dirty="0" smtClean="0"/>
          </a:p>
          <a:p>
            <a:pPr lvl="1">
              <a:buFont typeface="Arial"/>
              <a:buChar char="•"/>
            </a:pPr>
            <a:r>
              <a:rPr lang="en-US" sz="3300" dirty="0" smtClean="0"/>
              <a:t>Met objectives as parents responded to how they can support their child: bring child to library, choose diverse books, spark non-fiction, discuss books, read to child often, read in practical ways (grocery list, newspaper etc.)</a:t>
            </a:r>
          </a:p>
          <a:p>
            <a:pPr lvl="1">
              <a:buFont typeface="Arial"/>
              <a:buChar char="•"/>
            </a:pPr>
            <a:r>
              <a:rPr lang="en-US" sz="3300" dirty="0" smtClean="0"/>
              <a:t>8 parents that answered the survey noted they obtained library cards, librarian reported that 11 had been obtained that night, 2 parents already had library memberships at the library</a:t>
            </a:r>
          </a:p>
          <a:p>
            <a:r>
              <a:rPr lang="en-US" sz="3600" dirty="0" smtClean="0">
                <a:solidFill>
                  <a:srgbClr val="80E7FF"/>
                </a:solidFill>
              </a:rPr>
              <a:t>Seeing </a:t>
            </a:r>
            <a:r>
              <a:rPr lang="en-US" sz="3600" dirty="0">
                <a:solidFill>
                  <a:srgbClr val="80E7FF"/>
                </a:solidFill>
              </a:rPr>
              <a:t>the children getting excited over books, their new library cards, and spending time with their families was such a fulfilling feeling. The event went even better than expected and I definitely would do it again with future classes.  </a:t>
            </a:r>
          </a:p>
          <a:p>
            <a:endParaRPr lang="en-US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37822737"/>
              </p:ext>
            </p:extLst>
          </p:nvPr>
        </p:nvGraphicFramePr>
        <p:xfrm>
          <a:off x="1251260" y="1416467"/>
          <a:ext cx="6029764" cy="2088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60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193</TotalTime>
  <Words>1276</Words>
  <Application>Microsoft Macintosh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Formal</vt:lpstr>
      <vt:lpstr>Night at the Library Family Engagement Project by Jenna Rizzi</vt:lpstr>
      <vt:lpstr>Introduction</vt:lpstr>
      <vt:lpstr>Rationale</vt:lpstr>
      <vt:lpstr>Class Demographics</vt:lpstr>
      <vt:lpstr>Objectives</vt:lpstr>
      <vt:lpstr>About Night at the Library</vt:lpstr>
      <vt:lpstr>About the Recipe Book</vt:lpstr>
      <vt:lpstr>Results</vt:lpstr>
      <vt:lpstr>Results (continued)</vt:lpstr>
      <vt:lpstr>Refinements for Future Events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at the Library Family Engagement Project</dc:title>
  <dc:creator>Jenna Rizzi</dc:creator>
  <cp:lastModifiedBy>Jenna Rizzi</cp:lastModifiedBy>
  <cp:revision>25</cp:revision>
  <dcterms:created xsi:type="dcterms:W3CDTF">2012-11-16T18:55:07Z</dcterms:created>
  <dcterms:modified xsi:type="dcterms:W3CDTF">2012-12-02T15:01:08Z</dcterms:modified>
</cp:coreProperties>
</file>